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399288" cy="43200638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1FF"/>
    <a:srgbClr val="EBD9FF"/>
    <a:srgbClr val="D9E5FF"/>
    <a:srgbClr val="E4D5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" d="100"/>
          <a:sy n="13" d="100"/>
        </p:scale>
        <p:origin x="2554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000" y="7070040"/>
            <a:ext cx="27538560" cy="69714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000" y="7070040"/>
            <a:ext cx="27538560" cy="150393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stomShape 7"/>
          <p:cNvSpPr/>
          <p:nvPr/>
        </p:nvSpPr>
        <p:spPr>
          <a:xfrm>
            <a:off x="15990192" y="19589288"/>
            <a:ext cx="15231168" cy="139734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/>
          </a:p>
        </p:txBody>
      </p:sp>
      <p:sp>
        <p:nvSpPr>
          <p:cNvPr id="38" name="CustomShape 1"/>
          <p:cNvSpPr/>
          <p:nvPr/>
        </p:nvSpPr>
        <p:spPr>
          <a:xfrm>
            <a:off x="3144240" y="693360"/>
            <a:ext cx="26110800" cy="447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12300" b="0" strike="noStrike" spc="-1">
                <a:solidFill>
                  <a:srgbClr val="000000"/>
                </a:solidFill>
                <a:latin typeface="Calibri Light"/>
              </a:rPr>
              <a:t> </a:t>
            </a:r>
            <a:r>
              <a:t/>
            </a:r>
            <a:br/>
            <a:endParaRPr lang="pt-BR" sz="12300" b="0" strike="noStrike" spc="-1">
              <a:latin typeface="Arial"/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813780" y="9401853"/>
            <a:ext cx="30815640" cy="3429580"/>
          </a:xfrm>
          <a:prstGeom prst="rect">
            <a:avLst/>
          </a:prstGeom>
          <a:solidFill>
            <a:srgbClr val="DED1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t-BR" sz="3200" b="0" strike="noStrike" spc="-1" dirty="0"/>
          </a:p>
        </p:txBody>
      </p:sp>
      <p:sp>
        <p:nvSpPr>
          <p:cNvPr id="41" name="CustomShape 4"/>
          <p:cNvSpPr/>
          <p:nvPr/>
        </p:nvSpPr>
        <p:spPr>
          <a:xfrm>
            <a:off x="6453125" y="281254"/>
            <a:ext cx="3653749" cy="34098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pt-BR" sz="25000" b="0" strike="noStrike" spc="-1" dirty="0">
              <a:latin typeface="Century" panose="02040604050505020304" pitchFamily="18" charset="0"/>
            </a:endParaRPr>
          </a:p>
        </p:txBody>
      </p:sp>
      <p:sp>
        <p:nvSpPr>
          <p:cNvPr id="42" name="CustomShape 5"/>
          <p:cNvSpPr/>
          <p:nvPr/>
        </p:nvSpPr>
        <p:spPr>
          <a:xfrm>
            <a:off x="12672000" y="40791780"/>
            <a:ext cx="6291360" cy="2008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6"/>
          <p:cNvSpPr/>
          <p:nvPr/>
        </p:nvSpPr>
        <p:spPr>
          <a:xfrm>
            <a:off x="6471360" y="3878446"/>
            <a:ext cx="24984000" cy="4071144"/>
          </a:xfrm>
          <a:prstGeom prst="rect">
            <a:avLst/>
          </a:prstGeom>
          <a:solidFill>
            <a:schemeClr val="accent5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70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Título: subtítulo (Use fonte “Arial” e tamanho de letra 70 no máximo 75 caracteres) </a:t>
            </a:r>
            <a:endParaRPr lang="pt-BR" sz="7000" b="0" strike="noStrike" spc="-1" dirty="0" smtClean="0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pt-BR" sz="48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 Autor 1; Autor 2 (</a:t>
            </a:r>
            <a:r>
              <a:rPr lang="pt-BR" sz="4800" spc="-1" dirty="0">
                <a:solidFill>
                  <a:srgbClr val="FFFFFF"/>
                </a:solidFill>
              </a:rPr>
              <a:t>Use fonte “</a:t>
            </a:r>
            <a:r>
              <a:rPr lang="pt-BR" sz="4800" spc="-1" dirty="0" err="1">
                <a:solidFill>
                  <a:srgbClr val="FFFFFF"/>
                </a:solidFill>
              </a:rPr>
              <a:t>arial</a:t>
            </a:r>
            <a:r>
              <a:rPr lang="pt-BR" sz="4800" spc="-1" dirty="0">
                <a:solidFill>
                  <a:srgbClr val="FFFFFF"/>
                </a:solidFill>
              </a:rPr>
              <a:t>” </a:t>
            </a:r>
            <a:r>
              <a:rPr lang="pt-BR" sz="4800" spc="-1" dirty="0" err="1">
                <a:solidFill>
                  <a:srgbClr val="FFFFFF"/>
                </a:solidFill>
              </a:rPr>
              <a:t>tanho</a:t>
            </a:r>
            <a:r>
              <a:rPr lang="pt-BR" sz="4800" spc="-1" dirty="0">
                <a:solidFill>
                  <a:srgbClr val="FFFFFF"/>
                </a:solidFill>
              </a:rPr>
              <a:t> </a:t>
            </a:r>
            <a:r>
              <a:rPr lang="pt-BR" sz="4800" spc="-1" dirty="0" smtClean="0">
                <a:solidFill>
                  <a:srgbClr val="FFFFFF"/>
                </a:solidFill>
              </a:rPr>
              <a:t>48)</a:t>
            </a:r>
            <a:endParaRPr lang="pt-BR" sz="4800" b="0" strike="noStrike" spc="-1" dirty="0" smtClean="0"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pt-BR" sz="44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Palavras-chave: </a:t>
            </a:r>
            <a:r>
              <a:rPr lang="pt-BR" sz="4400" b="0" strike="noStrike" spc="-1" dirty="0">
                <a:solidFill>
                  <a:srgbClr val="FFFFFF"/>
                </a:solidFill>
                <a:latin typeface="+mj-lt"/>
                <a:ea typeface="DejaVu Sans"/>
              </a:rPr>
              <a:t>Termo 1; Termo 2; Termo 3; de 3 a 5 </a:t>
            </a:r>
            <a:r>
              <a:rPr lang="pt-BR" sz="44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termos (use fonte “</a:t>
            </a:r>
            <a:r>
              <a:rPr lang="pt-BR" sz="4400" b="0" strike="noStrike" spc="-1" dirty="0" err="1" smtClean="0">
                <a:solidFill>
                  <a:srgbClr val="FFFFFF"/>
                </a:solidFill>
                <a:latin typeface="+mj-lt"/>
                <a:ea typeface="DejaVu Sans"/>
              </a:rPr>
              <a:t>arial</a:t>
            </a:r>
            <a:r>
              <a:rPr lang="pt-BR" sz="44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” </a:t>
            </a:r>
            <a:r>
              <a:rPr lang="pt-BR" sz="4400" b="0" strike="noStrike" spc="-1" dirty="0" err="1" smtClean="0">
                <a:solidFill>
                  <a:srgbClr val="FFFFFF"/>
                </a:solidFill>
                <a:latin typeface="+mj-lt"/>
                <a:ea typeface="DejaVu Sans"/>
              </a:rPr>
              <a:t>tanho</a:t>
            </a:r>
            <a:r>
              <a:rPr lang="pt-BR" sz="4400" b="0" strike="noStrike" spc="-1" dirty="0" smtClean="0">
                <a:solidFill>
                  <a:srgbClr val="FFFFFF"/>
                </a:solidFill>
                <a:latin typeface="+mj-lt"/>
                <a:ea typeface="DejaVu Sans"/>
              </a:rPr>
              <a:t> 44)</a:t>
            </a:r>
            <a:endParaRPr lang="pt-BR" sz="4400" b="0" strike="noStrike" spc="-1" dirty="0">
              <a:latin typeface="+mj-lt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1013539" y="19589288"/>
            <a:ext cx="15021720" cy="139734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endParaRPr lang="pt-BR" sz="3200" b="0" strike="noStrike" spc="-1" dirty="0"/>
          </a:p>
        </p:txBody>
      </p:sp>
      <p:sp>
        <p:nvSpPr>
          <p:cNvPr id="46" name="CustomShape 8"/>
          <p:cNvSpPr/>
          <p:nvPr/>
        </p:nvSpPr>
        <p:spPr>
          <a:xfrm>
            <a:off x="16133040" y="13730223"/>
            <a:ext cx="15176879" cy="4815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 smtClean="0">
                <a:solidFill>
                  <a:srgbClr val="000000"/>
                </a:solidFill>
              </a:rPr>
              <a:t>.</a:t>
            </a:r>
          </a:p>
          <a:p>
            <a:pPr algn="just">
              <a:lnSpc>
                <a:spcPct val="90000"/>
              </a:lnSpc>
            </a:pPr>
            <a:endParaRPr lang="pt-BR" sz="3200" spc="-1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</a:pPr>
            <a:endParaRPr lang="pt-BR" sz="3200" spc="-1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</a:pPr>
            <a:endParaRPr lang="pt-BR" sz="3200" spc="-1" dirty="0"/>
          </a:p>
        </p:txBody>
      </p:sp>
      <p:sp>
        <p:nvSpPr>
          <p:cNvPr id="47" name="CustomShape 9"/>
          <p:cNvSpPr/>
          <p:nvPr/>
        </p:nvSpPr>
        <p:spPr>
          <a:xfrm>
            <a:off x="992518" y="13742733"/>
            <a:ext cx="14775122" cy="4815360"/>
          </a:xfrm>
          <a:prstGeom prst="rect">
            <a:avLst/>
          </a:prstGeom>
          <a:solidFill>
            <a:srgbClr val="DED1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  <a:spcBef>
                <a:spcPts val="3543"/>
              </a:spcBef>
            </a:pPr>
            <a:endParaRPr lang="pt-BR" sz="3200" b="0" strike="noStrike" spc="-1" dirty="0"/>
          </a:p>
        </p:txBody>
      </p:sp>
      <p:sp>
        <p:nvSpPr>
          <p:cNvPr id="48" name="CustomShape 10"/>
          <p:cNvSpPr/>
          <p:nvPr/>
        </p:nvSpPr>
        <p:spPr>
          <a:xfrm>
            <a:off x="992518" y="34745441"/>
            <a:ext cx="14796143" cy="56461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</a:pPr>
            <a:endParaRPr lang="pt-BR" sz="3200" b="0" strike="noStrike" spc="-1" dirty="0"/>
          </a:p>
        </p:txBody>
      </p:sp>
      <p:sp>
        <p:nvSpPr>
          <p:cNvPr id="49" name="CustomShape 11"/>
          <p:cNvSpPr/>
          <p:nvPr/>
        </p:nvSpPr>
        <p:spPr>
          <a:xfrm>
            <a:off x="16096680" y="34754440"/>
            <a:ext cx="15294960" cy="563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pt-BR" sz="2400" spc="-1" dirty="0" smtClean="0"/>
              <a:t>Use fonte </a:t>
            </a:r>
            <a:r>
              <a:rPr lang="pt-BR" sz="2400" spc="-1" dirty="0"/>
              <a:t>“Arial” tamanho </a:t>
            </a:r>
            <a:r>
              <a:rPr lang="pt-BR" sz="2400" spc="-1" dirty="0" smtClean="0"/>
              <a:t>24</a:t>
            </a:r>
            <a:endParaRPr lang="pt-BR" sz="3200" spc="-1" dirty="0"/>
          </a:p>
          <a:p>
            <a:pPr algn="just">
              <a:lnSpc>
                <a:spcPct val="90000"/>
              </a:lnSpc>
            </a:pPr>
            <a:endParaRPr lang="pt-BR" sz="2400" b="0" strike="noStrike" spc="-1" dirty="0" smtClean="0">
              <a:solidFill>
                <a:srgbClr val="000000"/>
              </a:solidFill>
              <a:ea typeface="DejaVu Sans"/>
            </a:endParaRPr>
          </a:p>
          <a:p>
            <a:pPr algn="just">
              <a:lnSpc>
                <a:spcPct val="90000"/>
              </a:lnSpc>
            </a:pPr>
            <a:r>
              <a:rPr lang="pt-BR" sz="2400" b="0" strike="noStrike" spc="-1" dirty="0" smtClean="0">
                <a:solidFill>
                  <a:srgbClr val="000000"/>
                </a:solidFill>
                <a:ea typeface="DejaVu Sans"/>
              </a:rPr>
              <a:t>Se </a:t>
            </a:r>
            <a:r>
              <a:rPr lang="pt-BR" sz="2400" b="0" strike="noStrike" spc="-1" dirty="0">
                <a:solidFill>
                  <a:srgbClr val="000000"/>
                </a:solidFill>
                <a:ea typeface="DejaVu Sans"/>
              </a:rPr>
              <a:t>citou algum autor, incluir a referência de acordo com a </a:t>
            </a:r>
            <a:r>
              <a:rPr lang="pt-BR" sz="2400" b="0" strike="noStrike" spc="-1" dirty="0" smtClean="0">
                <a:solidFill>
                  <a:srgbClr val="000000"/>
                </a:solidFill>
                <a:ea typeface="DejaVu Sans"/>
              </a:rPr>
              <a:t>ABNT:6023. Por exemplo:</a:t>
            </a:r>
          </a:p>
          <a:p>
            <a:pPr algn="just">
              <a:lnSpc>
                <a:spcPct val="90000"/>
              </a:lnSpc>
            </a:pPr>
            <a:r>
              <a:rPr lang="pt-BR" sz="2400" u="sng" spc="-1" dirty="0" smtClean="0">
                <a:solidFill>
                  <a:srgbClr val="000000"/>
                </a:solidFill>
                <a:ea typeface="DejaVu Sans"/>
              </a:rPr>
              <a:t>Livro</a:t>
            </a:r>
            <a:r>
              <a:rPr lang="pt-BR" sz="2400" spc="-1" dirty="0" smtClean="0">
                <a:solidFill>
                  <a:srgbClr val="000000"/>
                </a:solidFill>
                <a:ea typeface="DejaVu Sans"/>
              </a:rPr>
              <a:t>:</a:t>
            </a:r>
          </a:p>
          <a:p>
            <a:r>
              <a:rPr lang="pt-BR" sz="2400" dirty="0"/>
              <a:t>MUKHINA, </a:t>
            </a:r>
            <a:r>
              <a:rPr lang="pt-BR" sz="2400" dirty="0" smtClean="0"/>
              <a:t>V. </a:t>
            </a:r>
            <a:r>
              <a:rPr lang="pt-BR" sz="2400" b="1" dirty="0"/>
              <a:t>Psicologia da idade pré-escolar</a:t>
            </a:r>
            <a:r>
              <a:rPr lang="pt-BR" sz="2400" dirty="0"/>
              <a:t>. São Paulo: Martins Fontes, 1996</a:t>
            </a:r>
            <a:r>
              <a:rPr lang="pt-BR" sz="2400" dirty="0" smtClean="0"/>
              <a:t>.</a:t>
            </a:r>
          </a:p>
          <a:p>
            <a:r>
              <a:rPr lang="pt-BR" sz="2400" u="sng" dirty="0" smtClean="0"/>
              <a:t>Tese ou dissertação:</a:t>
            </a:r>
          </a:p>
          <a:p>
            <a:r>
              <a:rPr lang="pt-BR" sz="2400" dirty="0"/>
              <a:t>OLIVEIRA, </a:t>
            </a:r>
            <a:r>
              <a:rPr lang="pt-BR" sz="2400" dirty="0" err="1"/>
              <a:t>Rosmari</a:t>
            </a:r>
            <a:r>
              <a:rPr lang="pt-BR" sz="2400" dirty="0"/>
              <a:t> Pereira de. Entre a fralda e a lousa: um estudo sobre identidades docentes em berçários. 2014. 172 f. </a:t>
            </a:r>
            <a:r>
              <a:rPr lang="pt-BR" sz="2400" b="1" dirty="0"/>
              <a:t>Dissertação</a:t>
            </a:r>
            <a:r>
              <a:rPr lang="pt-BR" sz="2400" dirty="0"/>
              <a:t> (Mestrado em Estudos Culturais, Escolas de Artes, Ciências e Humanidades), Universidade de São Paulo, São Paulo, 2014.</a:t>
            </a:r>
          </a:p>
          <a:p>
            <a:r>
              <a:rPr lang="pt-BR" sz="2400" u="sng" dirty="0" smtClean="0"/>
              <a:t>Artigo de periódico/revista eletrônica:</a:t>
            </a:r>
          </a:p>
          <a:p>
            <a:r>
              <a:rPr lang="pt-BR" sz="2400" dirty="0"/>
              <a:t>VASCONCELOS, </a:t>
            </a:r>
            <a:r>
              <a:rPr lang="pt-BR" sz="2400" dirty="0" err="1"/>
              <a:t>Cleido</a:t>
            </a:r>
            <a:r>
              <a:rPr lang="pt-BR" sz="2400" dirty="0"/>
              <a:t> Roberto Franchi et al. A Incompletude como Virtude: Interação de Bebês na Creche. </a:t>
            </a:r>
            <a:r>
              <a:rPr lang="pt-BR" sz="2400" b="1" dirty="0"/>
              <a:t>Psicologia: Reflexão e Crítica</a:t>
            </a:r>
            <a:r>
              <a:rPr lang="pt-BR" sz="2400" dirty="0"/>
              <a:t>, 2003, 16(2), p. 293-301. Disponível em: </a:t>
            </a:r>
            <a:r>
              <a:rPr lang="pt-BR" sz="2400" dirty="0" smtClean="0"/>
              <a:t>(cole aqui o link da página da internet). </a:t>
            </a:r>
            <a:r>
              <a:rPr lang="pt-BR" sz="2400" dirty="0"/>
              <a:t>Acesso em: 3 de março de 2016.</a:t>
            </a:r>
          </a:p>
          <a:p>
            <a:endParaRPr lang="pt-BR" sz="2400" dirty="0"/>
          </a:p>
          <a:p>
            <a:pPr algn="just">
              <a:lnSpc>
                <a:spcPct val="90000"/>
              </a:lnSpc>
            </a:pPr>
            <a:endParaRPr lang="pt-BR" sz="2400" spc="-1" dirty="0" smtClean="0"/>
          </a:p>
          <a:p>
            <a:pPr algn="just">
              <a:lnSpc>
                <a:spcPct val="90000"/>
              </a:lnSpc>
            </a:pPr>
            <a:endParaRPr lang="pt-BR" sz="2400" b="0" strike="noStrike" spc="-1" dirty="0"/>
          </a:p>
        </p:txBody>
      </p:sp>
      <p:sp>
        <p:nvSpPr>
          <p:cNvPr id="50" name="CustomShape 12"/>
          <p:cNvSpPr/>
          <p:nvPr/>
        </p:nvSpPr>
        <p:spPr>
          <a:xfrm>
            <a:off x="10375748" y="58645"/>
            <a:ext cx="16062472" cy="370052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pt-BR" sz="8000" b="0" strike="noStrike" spc="-1" dirty="0" smtClean="0">
                <a:solidFill>
                  <a:srgbClr val="1C052E"/>
                </a:solidFill>
                <a:latin typeface="Arial"/>
              </a:rPr>
              <a:t>SEMANA </a:t>
            </a:r>
            <a:r>
              <a:rPr lang="pt-BR" sz="8000" b="0" strike="noStrike" spc="-1" dirty="0">
                <a:solidFill>
                  <a:srgbClr val="1C052E"/>
                </a:solidFill>
                <a:latin typeface="Arial"/>
              </a:rPr>
              <a:t>DE EDUCAÇÃO </a:t>
            </a:r>
            <a:r>
              <a:rPr sz="8000" dirty="0"/>
              <a:t/>
            </a:r>
            <a:br>
              <a:rPr sz="8000" dirty="0"/>
            </a:br>
            <a:r>
              <a:rPr lang="pt-BR" sz="8000" spc="-1" dirty="0" smtClean="0">
                <a:solidFill>
                  <a:srgbClr val="C00000"/>
                </a:solidFill>
                <a:latin typeface="Impact"/>
              </a:rPr>
              <a:t>POR UMA ESCOLA PARA TODOS: UTOPIAS E POSSIBILIDADES</a:t>
            </a:r>
            <a:endParaRPr lang="pt-BR" sz="8000" b="0" strike="noStrike" spc="-1" dirty="0">
              <a:solidFill>
                <a:srgbClr val="C00000"/>
              </a:solidFill>
              <a:latin typeface="Arial"/>
            </a:endParaRPr>
          </a:p>
        </p:txBody>
      </p:sp>
      <p:sp>
        <p:nvSpPr>
          <p:cNvPr id="51" name="Line 13"/>
          <p:cNvSpPr/>
          <p:nvPr/>
        </p:nvSpPr>
        <p:spPr>
          <a:xfrm>
            <a:off x="0" y="43200720"/>
            <a:ext cx="32399280" cy="3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14"/>
          <p:cNvSpPr/>
          <p:nvPr/>
        </p:nvSpPr>
        <p:spPr>
          <a:xfrm>
            <a:off x="14644980" y="8503063"/>
            <a:ext cx="3153240" cy="742956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Introdução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53" name="CustomShape 15"/>
          <p:cNvSpPr/>
          <p:nvPr/>
        </p:nvSpPr>
        <p:spPr>
          <a:xfrm>
            <a:off x="21145515" y="12913872"/>
            <a:ext cx="5659529" cy="616418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Metodologia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54" name="CustomShape 16"/>
          <p:cNvSpPr/>
          <p:nvPr/>
        </p:nvSpPr>
        <p:spPr>
          <a:xfrm>
            <a:off x="6810401" y="12916416"/>
            <a:ext cx="2753419" cy="741334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Objetivos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55" name="CustomShape 17"/>
          <p:cNvSpPr/>
          <p:nvPr/>
        </p:nvSpPr>
        <p:spPr>
          <a:xfrm>
            <a:off x="12694320" y="18800077"/>
            <a:ext cx="7054560" cy="653040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 smtClean="0">
                <a:solidFill>
                  <a:srgbClr val="FFFFFF"/>
                </a:solidFill>
                <a:latin typeface="Arial"/>
                <a:ea typeface="DejaVu Sans"/>
              </a:rPr>
              <a:t>Desenvolvimento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56" name="CustomShape 18"/>
          <p:cNvSpPr/>
          <p:nvPr/>
        </p:nvSpPr>
        <p:spPr>
          <a:xfrm>
            <a:off x="6197858" y="33854424"/>
            <a:ext cx="4523923" cy="752040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Considerações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57" name="CustomShape 19"/>
          <p:cNvSpPr/>
          <p:nvPr/>
        </p:nvSpPr>
        <p:spPr>
          <a:xfrm>
            <a:off x="21925718" y="33904574"/>
            <a:ext cx="3636883" cy="743040"/>
          </a:xfrm>
          <a:prstGeom prst="rect">
            <a:avLst/>
          </a:prstGeom>
          <a:solidFill>
            <a:srgbClr val="1C052E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t-BR" sz="4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Referências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6309915" y="693360"/>
            <a:ext cx="5000004" cy="2946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 smtClean="0">
                <a:solidFill>
                  <a:schemeClr val="tx1"/>
                </a:solidFill>
              </a:rPr>
              <a:t>Logo da instituição dos autores</a:t>
            </a:r>
            <a:endParaRPr lang="pt-BR" sz="3600" dirty="0">
              <a:solidFill>
                <a:schemeClr val="tx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92518" y="13793921"/>
            <a:ext cx="14775122" cy="47212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 smtClean="0"/>
              <a:t>Mantenha fonte “Arial” tamanho 32</a:t>
            </a:r>
          </a:p>
          <a:p>
            <a:pPr algn="just">
              <a:lnSpc>
                <a:spcPct val="90000"/>
              </a:lnSpc>
            </a:pPr>
            <a:endParaRPr lang="pt-BR" sz="3200" spc="-1" dirty="0"/>
          </a:p>
          <a:p>
            <a:pPr algn="just">
              <a:lnSpc>
                <a:spcPct val="90000"/>
              </a:lnSpc>
            </a:pPr>
            <a:r>
              <a:rPr lang="pt-BR" sz="3800" spc="-1" dirty="0" smtClean="0"/>
              <a:t>De forma clara e direta, apresente qual o objetivo do seu trabalho. Caso haja, apresente, também, os objetivos específicos; </a:t>
            </a:r>
            <a:r>
              <a:rPr lang="pt-BR" sz="3800" dirty="0" smtClean="0"/>
              <a:t>redija-os </a:t>
            </a:r>
            <a:r>
              <a:rPr lang="pt-BR" sz="3800" dirty="0"/>
              <a:t>na forma de itens e utilize os verbos no infinitivo. </a:t>
            </a:r>
            <a:endParaRPr lang="pt-BR" sz="3800" spc="-1" dirty="0"/>
          </a:p>
          <a:p>
            <a:pPr algn="just">
              <a:lnSpc>
                <a:spcPct val="90000"/>
              </a:lnSpc>
            </a:pPr>
            <a:endParaRPr lang="pt-BR" sz="3800" spc="-1" dirty="0" smtClean="0"/>
          </a:p>
          <a:p>
            <a:pPr algn="just">
              <a:lnSpc>
                <a:spcPct val="90000"/>
              </a:lnSpc>
            </a:pPr>
            <a:endParaRPr lang="pt-BR" sz="3800" spc="-1" dirty="0"/>
          </a:p>
          <a:p>
            <a:pPr algn="just">
              <a:lnSpc>
                <a:spcPct val="90000"/>
              </a:lnSpc>
            </a:pPr>
            <a:endParaRPr lang="pt-BR" sz="3800" spc="-1" dirty="0"/>
          </a:p>
          <a:p>
            <a:endParaRPr lang="pt-BR" sz="38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16294214" y="13849282"/>
            <a:ext cx="14775122" cy="421346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/>
              <a:t>Mantenha fonte “Arial” tamanho 32</a:t>
            </a:r>
            <a:endParaRPr lang="pt-BR" sz="4000" spc="-1" dirty="0"/>
          </a:p>
          <a:p>
            <a:pPr algn="just">
              <a:lnSpc>
                <a:spcPct val="90000"/>
              </a:lnSpc>
            </a:pPr>
            <a:r>
              <a:rPr lang="pt-BR" sz="3800" spc="-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pt-BR" sz="3200" spc="-1" dirty="0" smtClean="0">
                <a:solidFill>
                  <a:srgbClr val="000000"/>
                </a:solidFill>
              </a:rPr>
              <a:t>Descreva a metodologia de pesquisa/estudo utilizada para escrever este trabalho. Você pode descrever o passo a passo de como realizou ou está realizando a sua pesquisa. Pode, também, fundamentar teoricamente a sua metodologia.</a:t>
            </a:r>
            <a:endParaRPr lang="pt-BR" sz="3200" spc="-1" dirty="0"/>
          </a:p>
          <a:p>
            <a:pPr algn="just">
              <a:lnSpc>
                <a:spcPct val="90000"/>
              </a:lnSpc>
            </a:pPr>
            <a:endParaRPr lang="pt-BR" sz="3200" spc="-1" dirty="0"/>
          </a:p>
          <a:p>
            <a:pPr algn="just">
              <a:lnSpc>
                <a:spcPct val="90000"/>
              </a:lnSpc>
            </a:pPr>
            <a:endParaRPr lang="pt-BR" sz="3200" spc="-1" dirty="0"/>
          </a:p>
          <a:p>
            <a:endParaRPr lang="pt-BR" sz="3200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839664" y="9373173"/>
            <a:ext cx="30789755" cy="33362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 smtClean="0"/>
              <a:t>Use fonte “Arial” tamanho 32</a:t>
            </a:r>
          </a:p>
          <a:p>
            <a:pPr algn="just">
              <a:lnSpc>
                <a:spcPct val="90000"/>
              </a:lnSpc>
            </a:pPr>
            <a:endParaRPr lang="pt-BR" sz="3200" spc="-1" dirty="0" smtClean="0"/>
          </a:p>
          <a:p>
            <a:pPr algn="just">
              <a:lnSpc>
                <a:spcPct val="90000"/>
              </a:lnSpc>
            </a:pPr>
            <a:r>
              <a:rPr lang="pt-BR" sz="3200" spc="-1" dirty="0" smtClean="0"/>
              <a:t>Introdução: Este espaço é reservado para uma apresentação geral do tema a ser discutido. Você poderá inserir aqui o tema do seu trabalho, o que motivou a escrita, problemas que recaiam sobre a temática e a contribuição ou as expectativas do seu trabalho para com a área de estudo.</a:t>
            </a:r>
          </a:p>
          <a:p>
            <a:pPr algn="just">
              <a:lnSpc>
                <a:spcPct val="90000"/>
              </a:lnSpc>
            </a:pPr>
            <a:endParaRPr lang="pt-BR" sz="3200" spc="-1" dirty="0"/>
          </a:p>
          <a:p>
            <a:pPr algn="just">
              <a:lnSpc>
                <a:spcPct val="90000"/>
              </a:lnSpc>
            </a:pPr>
            <a:endParaRPr lang="pt-BR" sz="3200" spc="-1" dirty="0"/>
          </a:p>
          <a:p>
            <a:endParaRPr lang="pt-BR" sz="3800" dirty="0"/>
          </a:p>
        </p:txBody>
      </p:sp>
      <p:sp>
        <p:nvSpPr>
          <p:cNvPr id="33" name="CaixaDeTexto 32"/>
          <p:cNvSpPr txBox="1"/>
          <p:nvPr/>
        </p:nvSpPr>
        <p:spPr>
          <a:xfrm>
            <a:off x="1072257" y="19707611"/>
            <a:ext cx="14917935" cy="416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/>
              <a:t>Mantenha fonte “Arial” tamanho 32</a:t>
            </a:r>
            <a:endParaRPr lang="pt-BR" sz="4000" spc="-1" dirty="0"/>
          </a:p>
          <a:p>
            <a:pPr algn="just">
              <a:lnSpc>
                <a:spcPct val="90000"/>
              </a:lnSpc>
            </a:pPr>
            <a:r>
              <a:rPr lang="pt-BR" sz="3800" spc="-1" dirty="0"/>
              <a:t>.</a:t>
            </a:r>
          </a:p>
          <a:p>
            <a:pPr algn="just">
              <a:lnSpc>
                <a:spcPct val="90000"/>
              </a:lnSpc>
            </a:pPr>
            <a:r>
              <a:rPr lang="pt-BR" sz="3200" spc="-1" dirty="0" smtClean="0"/>
              <a:t>Aqui serão desenvolvidas as discussões teóricas que auxiliem na defesa da sua ideia. Atente-se para apresentar suas ideias em diálogos com as discussões teóricas que você estudou. Você pode utilizar citações diretas e indiretas de acordo com as normas da Associação Brasileira de Normas e Técnicas (ABNT). Também poderá descrever experimentos em andamentos, resultados já alcançados ou finalizados.</a:t>
            </a:r>
          </a:p>
          <a:p>
            <a:pPr algn="just">
              <a:lnSpc>
                <a:spcPct val="90000"/>
              </a:lnSpc>
            </a:pPr>
            <a:r>
              <a:rPr lang="pt-BR" sz="3200" spc="-1" dirty="0" smtClean="0"/>
              <a:t>O uso de figuras, tabelas e gráficos é opcional.</a:t>
            </a:r>
            <a:endParaRPr lang="pt-BR" sz="32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1042897" y="34817922"/>
            <a:ext cx="14695383" cy="36379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pt-BR" sz="3200" spc="-1" dirty="0"/>
              <a:t>Mantenha fonte “Arial” tamanho 32</a:t>
            </a:r>
            <a:endParaRPr lang="pt-BR" sz="4000" spc="-1" dirty="0"/>
          </a:p>
          <a:p>
            <a:pPr algn="just">
              <a:lnSpc>
                <a:spcPct val="90000"/>
              </a:lnSpc>
            </a:pPr>
            <a:endParaRPr lang="pt-BR" sz="3200" spc="-1" dirty="0" smtClean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pt-BR" sz="3200" spc="-1" dirty="0" smtClean="0">
                <a:solidFill>
                  <a:srgbClr val="000000"/>
                </a:solidFill>
              </a:rPr>
              <a:t>Finalize seu pôster com um fechamento geral das ideias levantadas até o momento. Você pode retomar os objetivos, relacioná-los com as discussões teóricas mostrando avanço em suas compreensões. Pode apontar novas possibilidades de estudos a partir dos seus achados, demonstrar os limites do estudo, indicar pontos ou questões que não puderam ser respondidos ou solucionados.</a:t>
            </a:r>
            <a:endParaRPr lang="pt-BR" sz="38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93994" y="16431"/>
            <a:ext cx="365374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endParaRPr lang="pt-BR" sz="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/>
          <a:srcRect l="15753" r="14145"/>
          <a:stretch/>
        </p:blipFill>
        <p:spPr>
          <a:xfrm>
            <a:off x="182316" y="1913901"/>
            <a:ext cx="5923848" cy="4731261"/>
          </a:xfrm>
          <a:prstGeom prst="rect">
            <a:avLst/>
          </a:prstGeom>
        </p:spPr>
      </p:pic>
      <p:pic>
        <p:nvPicPr>
          <p:cNvPr id="34" name="Picture 2"/>
          <p:cNvPicPr/>
          <p:nvPr/>
        </p:nvPicPr>
        <p:blipFill>
          <a:blip r:embed="rId3"/>
          <a:stretch/>
        </p:blipFill>
        <p:spPr>
          <a:xfrm>
            <a:off x="12842640" y="40977022"/>
            <a:ext cx="5950080" cy="16495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821</TotalTime>
  <Words>536</Words>
  <Application>Microsoft Office PowerPoint</Application>
  <PresentationFormat>Personalizar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Arial</vt:lpstr>
      <vt:lpstr>Calibri Light</vt:lpstr>
      <vt:lpstr>Century</vt:lpstr>
      <vt:lpstr>DejaVu Sans</vt:lpstr>
      <vt:lpstr>Impact</vt:lpstr>
      <vt:lpstr>Symbol</vt:lpstr>
      <vt:lpstr>Times New Roman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DE EDUCAÇÃO EDUCAÇÃO, DIVERSIDADE E ADVERSIDADE</dc:title>
  <dc:subject/>
  <dc:creator>Felipe Augusto Arakaki</dc:creator>
  <dc:description/>
  <cp:lastModifiedBy>Fernanda Cristina de Souza</cp:lastModifiedBy>
  <cp:revision>34</cp:revision>
  <dcterms:created xsi:type="dcterms:W3CDTF">2018-04-20T15:58:29Z</dcterms:created>
  <dcterms:modified xsi:type="dcterms:W3CDTF">2019-03-29T18:03:01Z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